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0" r:id="rId3"/>
    <p:sldId id="263" r:id="rId4"/>
    <p:sldId id="262" r:id="rId5"/>
    <p:sldId id="259" r:id="rId6"/>
    <p:sldId id="265" r:id="rId7"/>
    <p:sldId id="267" r:id="rId8"/>
    <p:sldId id="269" r:id="rId9"/>
    <p:sldId id="264" r:id="rId10"/>
    <p:sldId id="278" r:id="rId11"/>
    <p:sldId id="272" r:id="rId12"/>
    <p:sldId id="271" r:id="rId13"/>
    <p:sldId id="282" r:id="rId14"/>
    <p:sldId id="270" r:id="rId15"/>
    <p:sldId id="273" r:id="rId16"/>
    <p:sldId id="281" r:id="rId17"/>
    <p:sldId id="274" r:id="rId18"/>
    <p:sldId id="275" r:id="rId19"/>
    <p:sldId id="276" r:id="rId20"/>
    <p:sldId id="289" r:id="rId21"/>
    <p:sldId id="290" r:id="rId22"/>
    <p:sldId id="288" r:id="rId23"/>
    <p:sldId id="284" r:id="rId24"/>
    <p:sldId id="279" r:id="rId25"/>
    <p:sldId id="283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5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2AA3B-CB4F-4145-8E16-8233B6AD9968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455C4-3B9A-4F2A-A0D2-F77C822AAE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455C4-3B9A-4F2A-A0D2-F77C822AAE0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ee-silhouettes-in-the-misty-sunrise-nature-hd-wallpaper-1920x1200-279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53000" y="2520077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শূভেচ্ছা</a:t>
            </a:r>
          </a:p>
          <a:p>
            <a:pPr algn="ctr"/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endParaRPr lang="en-US" sz="5400" b="1" dirty="0" smtClean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স্বগতম </a:t>
            </a:r>
            <a:r>
              <a:rPr lang="bn-BD" sz="32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9"/>
          <p:cNvSpPr/>
          <p:nvPr/>
        </p:nvSpPr>
        <p:spPr>
          <a:xfrm>
            <a:off x="2438400" y="685800"/>
            <a:ext cx="4267200" cy="838200"/>
          </a:xfrm>
          <a:prstGeom prst="round2Same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209800" y="2507159"/>
            <a:ext cx="5638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 কাকে বলে লিখ ?</a:t>
            </a:r>
            <a:endParaRPr lang="en-US" sz="4400" dirty="0"/>
          </a:p>
        </p:txBody>
      </p:sp>
      <p:sp>
        <p:nvSpPr>
          <p:cNvPr id="7" name="Oval 6"/>
          <p:cNvSpPr/>
          <p:nvPr/>
        </p:nvSpPr>
        <p:spPr>
          <a:xfrm>
            <a:off x="6019800" y="4800600"/>
            <a:ext cx="20574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48400" y="5007114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 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6600" y="6768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4-Point Star 10"/>
          <p:cNvSpPr/>
          <p:nvPr/>
        </p:nvSpPr>
        <p:spPr>
          <a:xfrm>
            <a:off x="990600" y="2514600"/>
            <a:ext cx="762000" cy="685800"/>
          </a:xfrm>
          <a:prstGeom prst="star4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086600" y="2590800"/>
            <a:ext cx="19812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2590800"/>
            <a:ext cx="22860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67400" y="152400"/>
            <a:ext cx="30480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52400" y="228600"/>
            <a:ext cx="3352800" cy="19050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4800" y="4876800"/>
            <a:ext cx="3657600" cy="17526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34200" y="4876800"/>
            <a:ext cx="1981200" cy="167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114800" y="4953000"/>
            <a:ext cx="24384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 rot="10800000" flipV="1">
            <a:off x="4114800" y="4953000"/>
            <a:ext cx="24384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0800000" flipV="1">
            <a:off x="6934200" y="4876800"/>
            <a:ext cx="19812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 flipV="1">
            <a:off x="152400" y="2590800"/>
            <a:ext cx="228600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7124700" y="2705100"/>
            <a:ext cx="198120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867400" y="228600"/>
            <a:ext cx="29718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10800000" flipV="1">
            <a:off x="304800" y="4876800"/>
            <a:ext cx="3657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934200" y="4876800"/>
            <a:ext cx="19812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14800" y="4953000"/>
            <a:ext cx="2438400" cy="16764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>
            <a:off x="7162800" y="2590800"/>
            <a:ext cx="19812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10800000" flipV="1">
            <a:off x="5867400" y="228600"/>
            <a:ext cx="2971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52400" y="228600"/>
            <a:ext cx="3352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0800000" flipV="1">
            <a:off x="228600" y="304800"/>
            <a:ext cx="32004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2743200" y="2209800"/>
            <a:ext cx="4114800" cy="2743200"/>
            <a:chOff x="2743200" y="2209800"/>
            <a:chExt cx="4114800" cy="2743200"/>
          </a:xfrm>
        </p:grpSpPr>
        <p:pic>
          <p:nvPicPr>
            <p:cNvPr id="19" name="Picture 18" descr="110321172710YbJ_logo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819400" y="2209800"/>
              <a:ext cx="4038600" cy="2590800"/>
            </a:xfrm>
            <a:prstGeom prst="rect">
              <a:avLst/>
            </a:prstGeom>
          </p:spPr>
        </p:pic>
        <p:sp>
          <p:nvSpPr>
            <p:cNvPr id="71" name="TextBox 70"/>
            <p:cNvSpPr txBox="1"/>
            <p:nvPr/>
          </p:nvSpPr>
          <p:spPr>
            <a:xfrm>
              <a:off x="2743200" y="42451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বীজ ফসল</a:t>
              </a:r>
              <a:endParaRPr lang="en-US" sz="4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19200" y="17526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239000" y="41910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63246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57200" y="412498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>
            <a:off x="304800" y="4876800"/>
            <a:ext cx="3657600" cy="1752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3733800" y="228600"/>
            <a:ext cx="1828800" cy="167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Connector 60"/>
          <p:cNvCxnSpPr/>
          <p:nvPr/>
        </p:nvCxnSpPr>
        <p:spPr>
          <a:xfrm>
            <a:off x="228600" y="2667000"/>
            <a:ext cx="2209800" cy="1828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 flipV="1">
            <a:off x="3810000" y="304800"/>
            <a:ext cx="1676400" cy="1600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733800" y="304800"/>
            <a:ext cx="1828800" cy="1524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39000" y="62292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19600" y="632460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76400" y="6305490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 ফসল</a:t>
            </a:r>
            <a:endParaRPr lang="en-US" sz="2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eat-fie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762000"/>
            <a:ext cx="3505200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19400" y="4876800"/>
            <a:ext cx="2514600" cy="1676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014-09-04-12-50-23-spud fiel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152400"/>
            <a:ext cx="2286000" cy="3429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486400" y="4953000"/>
            <a:ext cx="3657600" cy="1676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24600" y="609600"/>
            <a:ext cx="2438400" cy="21336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72200" y="3124200"/>
            <a:ext cx="2971800" cy="16764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8600" y="3810000"/>
            <a:ext cx="2133600" cy="1676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5562600"/>
            <a:ext cx="2286000" cy="1219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505200" y="16764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বীজ ফসল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mon201409101125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03sm_photo_page_03_1351101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0"/>
            <a:ext cx="3124200" cy="6858000"/>
          </a:xfrm>
          <a:prstGeom prst="rect">
            <a:avLst/>
          </a:prstGeom>
        </p:spPr>
      </p:pic>
      <p:sp>
        <p:nvSpPr>
          <p:cNvPr id="9" name="Isosceles Triangle 8"/>
          <p:cNvSpPr/>
          <p:nvPr/>
        </p:nvSpPr>
        <p:spPr>
          <a:xfrm rot="5400000">
            <a:off x="2781299" y="3238501"/>
            <a:ext cx="6858000" cy="38099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 L 0.25417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RIt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304800"/>
            <a:ext cx="1981200" cy="2971800"/>
          </a:xfrm>
          <a:prstGeom prst="rect">
            <a:avLst/>
          </a:prstGeom>
        </p:spPr>
      </p:pic>
      <p:pic>
        <p:nvPicPr>
          <p:cNvPr id="5" name="Picture 4" descr="comhom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124200"/>
            <a:ext cx="5943600" cy="365760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3962400"/>
            <a:ext cx="2209800" cy="2133600"/>
          </a:xfrm>
          <a:prstGeom prst="rect">
            <a:avLst/>
          </a:prstGeom>
        </p:spPr>
      </p:pic>
      <p:pic>
        <p:nvPicPr>
          <p:cNvPr id="7" name="Picture 6" descr="kus0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76200"/>
            <a:ext cx="57912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283803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বীজ উৎপাদনের ৬ টি শর্ত লিখ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2362200" y="990600"/>
            <a:ext cx="4419600" cy="914400"/>
          </a:xfrm>
          <a:prstGeom prst="snip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Quad Arrow Callout 7"/>
          <p:cNvSpPr/>
          <p:nvPr/>
        </p:nvSpPr>
        <p:spPr>
          <a:xfrm>
            <a:off x="1295400" y="3429000"/>
            <a:ext cx="457200" cy="533400"/>
          </a:xfrm>
          <a:prstGeom prst="quad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5181600" y="4876800"/>
            <a:ext cx="2667000" cy="845641"/>
            <a:chOff x="5181600" y="4876800"/>
            <a:chExt cx="2667000" cy="845641"/>
          </a:xfrm>
        </p:grpSpPr>
        <p:sp>
          <p:nvSpPr>
            <p:cNvPr id="9" name="Oval 8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6764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৫ মিনিট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Harvesting-In-Cambod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4495800" cy="5562600"/>
          </a:xfrm>
          <a:prstGeom prst="rect">
            <a:avLst/>
          </a:prstGeom>
        </p:spPr>
      </p:pic>
      <p:pic>
        <p:nvPicPr>
          <p:cNvPr id="5" name="Picture 4" descr="JHN_7457_HarvestingRice_700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76200"/>
            <a:ext cx="4038600" cy="54864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ole?verb=0"/>
          </p:cNvPr>
          <p:cNvGraphicFramePr>
            <a:graphicFrameLocks noChangeAspect="1"/>
          </p:cNvGraphicFramePr>
          <p:nvPr/>
        </p:nvGraphicFramePr>
        <p:xfrm>
          <a:off x="3352801" y="5791200"/>
          <a:ext cx="2057400" cy="533400"/>
        </p:xfrm>
        <a:graphic>
          <a:graphicData uri="http://schemas.openxmlformats.org/presentationml/2006/ole">
            <p:oleObj spid="_x0000_s2052" name="Packager Shell Object" showAsIcon="1" r:id="rId5" imgW="2172240" imgH="685800" progId="Package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6096000"/>
            <a:ext cx="2057400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BAN" pitchFamily="2" charset="0"/>
                <a:cs typeface="NikoshBAN" pitchFamily="2" charset="0"/>
              </a:rPr>
              <a:t>এসো ভিডিওটি দেখি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_0188A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3276600"/>
            <a:ext cx="8915400" cy="3276600"/>
          </a:xfrm>
          <a:prstGeom prst="rect">
            <a:avLst/>
          </a:prstGeom>
        </p:spPr>
      </p:pic>
      <p:pic>
        <p:nvPicPr>
          <p:cNvPr id="4" name="Picture 3" descr="7287764d378ca80f44d7a97681332289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3810000" cy="2819400"/>
          </a:xfrm>
          <a:prstGeom prst="rect">
            <a:avLst/>
          </a:prstGeom>
        </p:spPr>
      </p:pic>
      <p:pic>
        <p:nvPicPr>
          <p:cNvPr id="5" name="Picture 4" descr="11-2-banking-seed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228600"/>
            <a:ext cx="479298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07_AGRI_PEPSICO_1290320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4419600" cy="3352800"/>
          </a:xfrm>
          <a:prstGeom prst="rect">
            <a:avLst/>
          </a:prstGeom>
        </p:spPr>
      </p:pic>
      <p:pic>
        <p:nvPicPr>
          <p:cNvPr id="5" name="Picture 4" descr="far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4191000"/>
            <a:ext cx="3429000" cy="2324100"/>
          </a:xfrm>
          <a:prstGeom prst="rect">
            <a:avLst/>
          </a:prstGeom>
        </p:spPr>
      </p:pic>
      <p:pic>
        <p:nvPicPr>
          <p:cNvPr id="6" name="Picture 5" descr="x5415e0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1" y="4038600"/>
            <a:ext cx="4800599" cy="2517494"/>
          </a:xfrm>
          <a:prstGeom prst="rect">
            <a:avLst/>
          </a:prstGeom>
        </p:spPr>
      </p:pic>
      <p:pic>
        <p:nvPicPr>
          <p:cNvPr id="7" name="Picture 6" descr="image_1509_18658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228600"/>
            <a:ext cx="4191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0.00556 L 0.24583 0.0055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ular Callout 8"/>
          <p:cNvSpPr/>
          <p:nvPr/>
        </p:nvSpPr>
        <p:spPr>
          <a:xfrm rot="16200000">
            <a:off x="381002" y="1371602"/>
            <a:ext cx="4038599" cy="4648196"/>
          </a:xfrm>
          <a:prstGeom prst="wedgeRectCallou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" y="1828800"/>
            <a:ext cx="4800600" cy="418576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মোঃ ইকবাল হোসেন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নূরপুর আদর্শ উচ্চ বিদ্যালয়</a:t>
            </a:r>
          </a:p>
          <a:p>
            <a:r>
              <a:rPr lang="bn-BD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মোবাইলঃ০১৭১৮৬৩০০২৪</a:t>
            </a:r>
            <a:endParaRPr lang="en-US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E-mail: md.iqbalh</a:t>
            </a:r>
            <a:r>
              <a:rPr lang="en-US" sz="31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NikoshBAN" pitchFamily="2" charset="0"/>
              </a:rPr>
              <a:t>07@gmail.com</a:t>
            </a:r>
            <a:endParaRPr lang="bn-BD" sz="3100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4000" dirty="0" smtClean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5867400" y="4267200"/>
            <a:ext cx="685800" cy="457200"/>
          </a:xfrm>
          <a:prstGeom prst="actionButtonHome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029200" y="762000"/>
            <a:ext cx="4038600" cy="5486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914400" y="5715000"/>
            <a:ext cx="3276600" cy="646331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52400" y="5562600"/>
            <a:ext cx="2971800" cy="12954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US" sz="3600" dirty="0" smtClean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52447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u="sng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2971800" y="762000"/>
            <a:ext cx="3733800" cy="1752600"/>
          </a:xfrm>
          <a:prstGeom prst="cub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200400" y="1447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দলীয়  কাজ</a:t>
            </a:r>
            <a:endParaRPr lang="en-US" sz="54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429000"/>
            <a:ext cx="8763000" cy="14465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প্রকার বীজ সংরক্ষণ পদ্ধিতির অত্যাবশ্যকীয়</a:t>
            </a:r>
          </a:p>
          <a:p>
            <a:r>
              <a:rPr lang="bn-BD" sz="4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কাজগুলো পয়েন্ট আকারে লিখ।</a:t>
            </a:r>
            <a:endParaRPr lang="en-US" sz="44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48400" y="5638800"/>
            <a:ext cx="2667000" cy="845641"/>
            <a:chOff x="5181600" y="4876800"/>
            <a:chExt cx="2667000" cy="845641"/>
          </a:xfrm>
        </p:grpSpPr>
        <p:sp>
          <p:nvSpPr>
            <p:cNvPr id="11" name="Oval 10"/>
            <p:cNvSpPr/>
            <p:nvPr/>
          </p:nvSpPr>
          <p:spPr>
            <a:xfrm>
              <a:off x="5181600" y="4876800"/>
              <a:ext cx="2667000" cy="8382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5000" y="4953000"/>
              <a:ext cx="19050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4400" dirty="0" smtClean="0">
                  <a:latin typeface="NikoshBAN" pitchFamily="2" charset="0"/>
                  <a:cs typeface="NikoshBAN" pitchFamily="2" charset="0"/>
                </a:rPr>
                <a:t>১০ মিনিট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Oval 12"/>
          <p:cNvSpPr/>
          <p:nvPr/>
        </p:nvSpPr>
        <p:spPr>
          <a:xfrm>
            <a:off x="533400" y="5791200"/>
            <a:ext cx="5486400" cy="6858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1200" y="57912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 টি দলে ভাগ হয়ে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2">
            <a:lum bright="20000"/>
          </a:blip>
          <a:srcRect t="40741" r="32500"/>
          <a:stretch>
            <a:fillRect/>
          </a:stretch>
        </p:blipFill>
        <p:spPr>
          <a:xfrm>
            <a:off x="1143000" y="609600"/>
            <a:ext cx="2286000" cy="2209800"/>
          </a:xfrm>
          <a:prstGeom prst="rect">
            <a:avLst/>
          </a:prstGeom>
        </p:spPr>
      </p:pic>
      <p:pic>
        <p:nvPicPr>
          <p:cNvPr id="6" name="Picture 5" descr="Stages_of_Seed_germination.gi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533400"/>
            <a:ext cx="2514600" cy="2286000"/>
          </a:xfrm>
          <a:prstGeom prst="rect">
            <a:avLst/>
          </a:prstGeom>
        </p:spPr>
      </p:pic>
      <p:pic>
        <p:nvPicPr>
          <p:cNvPr id="8" name="Picture 7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00" y="3886200"/>
            <a:ext cx="3386667" cy="2362200"/>
          </a:xfrm>
          <a:prstGeom prst="rect">
            <a:avLst/>
          </a:prstGeom>
        </p:spPr>
      </p:pic>
      <p:pic>
        <p:nvPicPr>
          <p:cNvPr id="9" name="Picture 8" descr="spr08_celeriac_seedling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81400"/>
            <a:ext cx="3505200" cy="2724150"/>
          </a:xfrm>
          <a:prstGeom prst="rect">
            <a:avLst/>
          </a:prstGeom>
        </p:spPr>
      </p:pic>
      <p:sp>
        <p:nvSpPr>
          <p:cNvPr id="7" name="Chevron 6"/>
          <p:cNvSpPr/>
          <p:nvPr/>
        </p:nvSpPr>
        <p:spPr>
          <a:xfrm>
            <a:off x="3810000" y="1600200"/>
            <a:ext cx="457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962400" y="4572000"/>
            <a:ext cx="457200" cy="533400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ice-seeds-25371199.jpg"/>
          <p:cNvPicPr>
            <a:picLocks noChangeAspect="1"/>
          </p:cNvPicPr>
          <p:nvPr/>
        </p:nvPicPr>
        <p:blipFill>
          <a:blip r:embed="rId2" cstate="print"/>
          <a:srcRect b="8717"/>
          <a:stretch>
            <a:fillRect/>
          </a:stretch>
        </p:blipFill>
        <p:spPr>
          <a:xfrm>
            <a:off x="228600" y="76200"/>
            <a:ext cx="3505200" cy="2971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81600" y="2667000"/>
            <a:ext cx="2362200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একশটি বীজ</a:t>
            </a:r>
            <a:endParaRPr lang="en-US" sz="44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7287764d378ca80f44d7a97681332289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28600"/>
            <a:ext cx="4419600" cy="2438400"/>
          </a:xfrm>
          <a:prstGeom prst="rect">
            <a:avLst/>
          </a:prstGeom>
        </p:spPr>
      </p:pic>
      <p:pic>
        <p:nvPicPr>
          <p:cNvPr id="7" name="Picture 6" descr="earthen-vesse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581400"/>
            <a:ext cx="4267200" cy="3023235"/>
          </a:xfrm>
          <a:prstGeom prst="rect">
            <a:avLst/>
          </a:prstGeom>
        </p:spPr>
      </p:pic>
      <p:pic>
        <p:nvPicPr>
          <p:cNvPr id="8" name="Picture 7" descr="Seed-Germina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3429000"/>
            <a:ext cx="3810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pr08_celeriac_seedling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362200"/>
            <a:ext cx="6705600" cy="4324350"/>
          </a:xfrm>
          <a:prstGeom prst="rect">
            <a:avLst/>
          </a:prstGeom>
        </p:spPr>
      </p:pic>
      <p:pic>
        <p:nvPicPr>
          <p:cNvPr id="7" name="Picture 6" descr="400g-hemp-seeds-Cannabis-sativa-seed-Fit-tea-huomaren-Marijuana-seeds-intestinal-dry-constipation-J11950072-Fr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76200"/>
            <a:ext cx="3386667" cy="2057400"/>
          </a:xfrm>
          <a:prstGeom prst="rect">
            <a:avLst/>
          </a:prstGeom>
        </p:spPr>
      </p:pic>
      <p:sp>
        <p:nvSpPr>
          <p:cNvPr id="14" name="Curved Down Arrow 13"/>
          <p:cNvSpPr/>
          <p:nvPr/>
        </p:nvSpPr>
        <p:spPr>
          <a:xfrm rot="3121342">
            <a:off x="3775514" y="570979"/>
            <a:ext cx="1969292" cy="1066800"/>
          </a:xfrm>
          <a:prstGeom prst="curvedDown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eed-preservation-bann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90600"/>
            <a:ext cx="7086600" cy="2743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90800" y="0"/>
            <a:ext cx="3810000" cy="838200"/>
            <a:chOff x="2590800" y="0"/>
            <a:chExt cx="3810000" cy="838200"/>
          </a:xfrm>
        </p:grpSpPr>
        <p:sp>
          <p:nvSpPr>
            <p:cNvPr id="8" name="Oval 7"/>
            <p:cNvSpPr/>
            <p:nvPr/>
          </p:nvSpPr>
          <p:spPr>
            <a:xfrm>
              <a:off x="2590800" y="76200"/>
              <a:ext cx="3810000" cy="7620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3657600" y="0"/>
              <a:ext cx="1752600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accent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  <a:endParaRPr lang="en-US" sz="44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28600" y="3886200"/>
            <a:ext cx="8839200" cy="2895600"/>
            <a:chOff x="228600" y="3886200"/>
            <a:chExt cx="8839200" cy="2895600"/>
          </a:xfrm>
        </p:grpSpPr>
        <p:sp>
          <p:nvSpPr>
            <p:cNvPr id="5" name="Hexagon 4"/>
            <p:cNvSpPr/>
            <p:nvPr/>
          </p:nvSpPr>
          <p:spPr>
            <a:xfrm>
              <a:off x="228600" y="3886200"/>
              <a:ext cx="8839200" cy="2895600"/>
            </a:xfrm>
            <a:prstGeom prst="hexagon">
              <a:avLst/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38200" y="3919478"/>
              <a:ext cx="80010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ক)  বীজ সংরক্ষন কি?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খ)  বীজ উৎপাদনের চারটি শর্ত লিখ।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গ) বীজ সংরক্ষণের তিনটি পদ্ধতির বর্ণনা দাও।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ঘ) উৎকৃষ্ট মানের বীজ শনাক্তকরন পদ্ধতি উল্লেখপূর্ক এর </a:t>
              </a:r>
            </a:p>
            <a:p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     প্রয়োজনীয়তা তুলে ধর।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514600" y="914400"/>
            <a:ext cx="4191000" cy="190500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29000" y="1447800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762000" y="3352800"/>
            <a:ext cx="7543800" cy="2514600"/>
          </a:xfrm>
          <a:prstGeom prst="flowChartTerminator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371600" y="38862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বীজ সংরক্ষণের সমস্যাগুলো চিহ্ণিত করে সমাধানের উপায় সমূহ লিপিবদ্ধ কর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1800" y="14478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bn-BD" sz="13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ন্য</a:t>
            </a:r>
            <a:r>
              <a:rPr lang="bn-BD" sz="13800" b="1" dirty="0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13800" b="1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</a:t>
            </a:r>
            <a:endParaRPr lang="en-US" sz="13800" b="1" dirty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ertical Scroll 7"/>
          <p:cNvSpPr/>
          <p:nvPr/>
        </p:nvSpPr>
        <p:spPr>
          <a:xfrm>
            <a:off x="2590800" y="685800"/>
            <a:ext cx="4191000" cy="13716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0" y="838200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n-BD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381000" y="2209800"/>
            <a:ext cx="8305800" cy="3962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			   </a:t>
            </a:r>
            <a:r>
              <a:rPr lang="bn-BD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অধ্যায়ের নামঃ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কৃষি প্রযুক্তি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 সংখাঃ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   </a:t>
            </a:r>
            <a:r>
              <a:rPr lang="bn-BD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৪০ জন</a:t>
            </a:r>
          </a:p>
          <a:p>
            <a:pPr>
              <a:buNone/>
            </a:pPr>
            <a:r>
              <a:rPr lang="en-US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		   </a:t>
            </a:r>
            <a:r>
              <a:rPr lang="bn-BD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cs typeface="NikoshBAN" pitchFamily="2" charset="0"/>
              </a:rPr>
              <a:t>৫০ 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762000"/>
          <a:ext cx="8991600" cy="6009754"/>
        </p:xfrm>
        <a:graphic>
          <a:graphicData uri="http://schemas.openxmlformats.org/drawingml/2006/table">
            <a:tbl>
              <a:tblPr firstRow="1" bandRow="1"/>
              <a:tblGrid>
                <a:gridCol w="762000"/>
                <a:gridCol w="2057400"/>
                <a:gridCol w="2743200"/>
                <a:gridCol w="1447800"/>
                <a:gridCol w="1981200"/>
              </a:tblGrid>
              <a:tr h="152400"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ক্রম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ধাপ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কার্যক্রম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সময়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উপকরন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প্রস্তুতি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কুশল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বিনিময়, মনোযোগ আকর্শন, পাঠ ঘোষণা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৫ 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+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পাঠ্য বই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762000">
                <a:tc rowSpan="4">
                  <a:txBody>
                    <a:bodyPr/>
                    <a:lstStyle/>
                    <a:p>
                      <a:pPr algn="ctr"/>
                      <a:endParaRPr lang="bn-BD" sz="2400" dirty="0" smtClean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bn-BD" sz="2400" dirty="0" smtClean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২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  <a:p>
                      <a:pPr algn="ctr"/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ফল-১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আলোচনা, প্রদর্শ,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 একক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৫মিনিট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,</a:t>
                      </a: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 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খাতা,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ফল-২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জোড়ায় কাজ , সংক্ষিপ্ত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আলোচনা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 ,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৮মিনিট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, খাতা,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কলম,চক, বোর্ড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ফল-৩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দলীয়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৭ 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 কর্মপত্র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9643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শিখন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ফল-৪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দলীয়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১০মিনিট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300" dirty="0" smtClean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300" baseline="0" dirty="0" smtClean="0">
                          <a:latin typeface="২৬"/>
                          <a:cs typeface="NikoshBAN" pitchFamily="2" charset="0"/>
                        </a:rPr>
                        <a:t> কলম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,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2735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৩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মূল্যায়ন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সৃজনশীল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প্রশ্ন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১২মিনিট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43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৪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বাড়ির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কাজ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প্রশ্ন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২মিনিট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 smtClean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300" dirty="0" smtClean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300" baseline="0" dirty="0" smtClean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3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9643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৫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সমাপ্ত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ধন্যবাদ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১মিনিট</a:t>
                      </a:r>
                      <a:endParaRPr lang="en-US" sz="2400" dirty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২৬"/>
                          <a:cs typeface="NikoshBAN" pitchFamily="2" charset="0"/>
                        </a:rPr>
                        <a:t>D.C,</a:t>
                      </a:r>
                      <a:r>
                        <a:rPr lang="bn-BD" sz="2400" dirty="0" smtClean="0">
                          <a:latin typeface="২৬"/>
                          <a:cs typeface="NikoshBAN" pitchFamily="2" charset="0"/>
                        </a:rPr>
                        <a:t> খাতা,</a:t>
                      </a:r>
                      <a:r>
                        <a:rPr lang="bn-BD" sz="2400" baseline="0" dirty="0" smtClean="0">
                          <a:latin typeface="২৬"/>
                          <a:cs typeface="NikoshBAN" pitchFamily="2" charset="0"/>
                        </a:rPr>
                        <a:t> কলম</a:t>
                      </a:r>
                      <a:endParaRPr lang="en-US" sz="2400" dirty="0" smtClean="0">
                        <a:latin typeface="২৬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67000" y="-762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u="sng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পরিকল্পনা</a:t>
            </a:r>
            <a:endParaRPr lang="en-US" sz="4800" b="1" u="sng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ovember collage of seed saving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130" y="76200"/>
            <a:ext cx="3760470" cy="3200400"/>
          </a:xfrm>
          <a:prstGeom prst="rect">
            <a:avLst/>
          </a:prstGeom>
        </p:spPr>
      </p:pic>
      <p:pic>
        <p:nvPicPr>
          <p:cNvPr id="6" name="Picture 5" descr="seed-preservation-banne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000" y="3429000"/>
            <a:ext cx="5334000" cy="3429000"/>
          </a:xfrm>
          <a:prstGeom prst="rect">
            <a:avLst/>
          </a:prstGeom>
        </p:spPr>
      </p:pic>
      <p:pic>
        <p:nvPicPr>
          <p:cNvPr id="7" name="Picture 6" descr="Jar-of-cor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600" y="3352800"/>
            <a:ext cx="2971800" cy="3505200"/>
          </a:xfrm>
          <a:prstGeom prst="rect">
            <a:avLst/>
          </a:prstGeom>
        </p:spPr>
      </p:pic>
      <p:sp>
        <p:nvSpPr>
          <p:cNvPr id="8" name="Striped Right Arrow 7"/>
          <p:cNvSpPr/>
          <p:nvPr/>
        </p:nvSpPr>
        <p:spPr>
          <a:xfrm rot="5400000">
            <a:off x="1333500" y="3162300"/>
            <a:ext cx="533400" cy="3048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rice-seeds-25371199.jpg"/>
          <p:cNvPicPr>
            <a:picLocks noChangeAspect="1"/>
          </p:cNvPicPr>
          <p:nvPr/>
        </p:nvPicPr>
        <p:blipFill>
          <a:blip r:embed="rId6"/>
          <a:srcRect b="8333"/>
          <a:stretch>
            <a:fillRect/>
          </a:stretch>
        </p:blipFill>
        <p:spPr>
          <a:xfrm>
            <a:off x="4343400" y="0"/>
            <a:ext cx="4572000" cy="3352800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 rot="5400000">
            <a:off x="6134100" y="3162300"/>
            <a:ext cx="533400" cy="304800"/>
          </a:xfrm>
          <a:prstGeom prst="stripedRight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rice-seeds-25371199.jpg"/>
          <p:cNvPicPr>
            <a:picLocks noChangeAspect="1"/>
          </p:cNvPicPr>
          <p:nvPr/>
        </p:nvPicPr>
        <p:blipFill>
          <a:blip r:embed="rId2"/>
          <a:srcRect b="8333"/>
          <a:stretch>
            <a:fillRect/>
          </a:stretch>
        </p:blipFill>
        <p:spPr>
          <a:xfrm>
            <a:off x="0" y="76200"/>
            <a:ext cx="4648200" cy="3352800"/>
          </a:xfrm>
          <a:prstGeom prst="rect">
            <a:avLst/>
          </a:prstGeom>
        </p:spPr>
      </p:pic>
      <p:pic>
        <p:nvPicPr>
          <p:cNvPr id="5" name="Picture 4" descr="BL07_AGRI_PEPSICO_1290320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0"/>
            <a:ext cx="4343400" cy="3276600"/>
          </a:xfrm>
          <a:prstGeom prst="rect">
            <a:avLst/>
          </a:prstGeom>
        </p:spPr>
      </p:pic>
      <p:pic>
        <p:nvPicPr>
          <p:cNvPr id="9" name="Picture 8" descr="03sm_photo_page_03_1351101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04" y="3581400"/>
            <a:ext cx="4621696" cy="3276600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2133600" y="3124200"/>
            <a:ext cx="533400" cy="6858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ar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352800"/>
            <a:ext cx="4191000" cy="3505200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>
            <a:off x="6705600" y="3276600"/>
            <a:ext cx="533400" cy="609600"/>
          </a:xfrm>
          <a:prstGeom prst="down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47800" y="3395752"/>
            <a:ext cx="6172200" cy="186204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</a:t>
            </a:r>
            <a:endParaRPr lang="en-US" sz="115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38400" y="6858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2133600" y="609600"/>
            <a:ext cx="4800600" cy="2286000"/>
          </a:xfrm>
          <a:prstGeom prst="horizont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95600" y="1378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পাঠের শিরোনাম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895600"/>
            <a:ext cx="8001000" cy="3124200"/>
          </a:xfrm>
          <a:ln>
            <a:noFill/>
          </a:ln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বীজ সংরক্ষণের সংজ্ঞা কলতে পারবে।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২। বীজ শস্য উৎপাদনের শর্তসমূহ চিহ্নিত করতে পারবে।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বীজ সংরক্ষণের বিভিন্ন পদ্ধতির ধারনা দিতে পারবে।</a:t>
            </a:r>
          </a:p>
          <a:p>
            <a:pPr>
              <a:buNone/>
            </a:pP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৪। উৎকৃষ্ট মানের বীজ চিহ্নিত করন ও এর প্রয়োজনীতা ব্যাখা করতে পারবে।</a:t>
            </a:r>
            <a:r>
              <a:rPr lang="bn-BD" sz="3600" b="1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6324600" cy="1371600"/>
          </a:xfrm>
          <a:ln w="57150">
            <a:solidFill>
              <a:schemeClr val="accent3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bn-BD" sz="8800" dirty="0" smtClean="0"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8800" dirty="0"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28600" y="1676400"/>
            <a:ext cx="8686800" cy="4800600"/>
          </a:xfrm>
          <a:prstGeom prst="horizontalScroll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10321172710YbJ_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2971800" cy="3276600"/>
          </a:xfrm>
          <a:prstGeom prst="rect">
            <a:avLst/>
          </a:prstGeom>
        </p:spPr>
      </p:pic>
      <p:pic>
        <p:nvPicPr>
          <p:cNvPr id="4" name="Picture 3" descr="rice-seeds-25371199.jpg"/>
          <p:cNvPicPr>
            <a:picLocks noChangeAspect="1"/>
          </p:cNvPicPr>
          <p:nvPr/>
        </p:nvPicPr>
        <p:blipFill>
          <a:blip r:embed="rId3"/>
          <a:srcRect b="9804"/>
          <a:stretch>
            <a:fillRect/>
          </a:stretch>
        </p:blipFill>
        <p:spPr>
          <a:xfrm>
            <a:off x="3124200" y="0"/>
            <a:ext cx="3200400" cy="3352800"/>
          </a:xfrm>
          <a:prstGeom prst="rect">
            <a:avLst/>
          </a:prstGeom>
        </p:spPr>
      </p:pic>
      <p:pic>
        <p:nvPicPr>
          <p:cNvPr id="6" name="Picture 5" descr="03sm_photo_page_03_1351101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76200"/>
            <a:ext cx="2667000" cy="3276600"/>
          </a:xfrm>
          <a:prstGeom prst="rect">
            <a:avLst/>
          </a:prstGeom>
        </p:spPr>
      </p:pic>
      <p:pic>
        <p:nvPicPr>
          <p:cNvPr id="7" name="Picture 6" descr="BL07_AGRI_PEPSICO_1290320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657600"/>
            <a:ext cx="3581400" cy="3124200"/>
          </a:xfrm>
          <a:prstGeom prst="rect">
            <a:avLst/>
          </a:prstGeom>
        </p:spPr>
      </p:pic>
      <p:pic>
        <p:nvPicPr>
          <p:cNvPr id="9" name="Picture 8" descr="x5415e0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505200"/>
            <a:ext cx="4343400" cy="1676399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20828093">
            <a:off x="3870096" y="4368778"/>
            <a:ext cx="665890" cy="61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farm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5334000"/>
            <a:ext cx="4343400" cy="1524000"/>
          </a:xfrm>
          <a:prstGeom prst="rect">
            <a:avLst/>
          </a:prstGeom>
        </p:spPr>
      </p:pic>
      <p:sp>
        <p:nvSpPr>
          <p:cNvPr id="12" name="Right Arrow 11"/>
          <p:cNvSpPr/>
          <p:nvPr/>
        </p:nvSpPr>
        <p:spPr>
          <a:xfrm rot="1199130">
            <a:off x="3894928" y="5361253"/>
            <a:ext cx="669191" cy="614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279</Words>
  <Application>Microsoft Office PowerPoint</Application>
  <PresentationFormat>On-screen Show (4:3)</PresentationFormat>
  <Paragraphs>97</Paragraphs>
  <Slides>26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শিখন ফল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NOORPUR H S</dc:creator>
  <cp:lastModifiedBy>KAMAL</cp:lastModifiedBy>
  <cp:revision>139</cp:revision>
  <dcterms:created xsi:type="dcterms:W3CDTF">2006-08-16T00:00:00Z</dcterms:created>
  <dcterms:modified xsi:type="dcterms:W3CDTF">2016-01-06T06:54:44Z</dcterms:modified>
</cp:coreProperties>
</file>